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67" r:id="rId5"/>
    <p:sldId id="268" r:id="rId6"/>
    <p:sldId id="259" r:id="rId7"/>
    <p:sldId id="269" r:id="rId8"/>
    <p:sldId id="260" r:id="rId9"/>
    <p:sldId id="270" r:id="rId10"/>
    <p:sldId id="261" r:id="rId11"/>
    <p:sldId id="271" r:id="rId12"/>
    <p:sldId id="272" r:id="rId13"/>
    <p:sldId id="273" r:id="rId14"/>
    <p:sldId id="262" r:id="rId15"/>
    <p:sldId id="274" r:id="rId16"/>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5" d="100"/>
          <a:sy n="65" d="100"/>
        </p:scale>
        <p:origin x="1452" y="6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a:t>Haga clic para modificar el estilo de título del patrón</a:t>
            </a:r>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a:t>Haga clic para modificar el estilo de subtítulo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25/04/2017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7A847CFC-816F-41D0-AAC0-9BF4FEBC753E}" type="datetimeFigureOut">
              <a:rPr lang="es-ES" smtClean="0"/>
              <a:t>25/04/2017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a:t>Haga clic para modificar el estilo de título del patrón</a:t>
            </a:r>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25/04/2017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4 Marcador de fecha"/>
          <p:cNvSpPr>
            <a:spLocks noGrp="1"/>
          </p:cNvSpPr>
          <p:nvPr>
            <p:ph type="dt" sz="half" idx="10"/>
          </p:nvPr>
        </p:nvSpPr>
        <p:spPr/>
        <p:txBody>
          <a:bodyPr/>
          <a:lstStyle/>
          <a:p>
            <a:fld id="{7A847CFC-816F-41D0-AAC0-9BF4FEBC753E}" type="datetimeFigureOut">
              <a:rPr lang="es-ES" smtClean="0"/>
              <a:t>25/04/2017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a:t>Haga clic para modificar el estilo de título del patrón</a:t>
            </a:r>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6 Marcador de fecha"/>
          <p:cNvSpPr>
            <a:spLocks noGrp="1"/>
          </p:cNvSpPr>
          <p:nvPr>
            <p:ph type="dt" sz="half" idx="10"/>
          </p:nvPr>
        </p:nvSpPr>
        <p:spPr/>
        <p:txBody>
          <a:bodyPr/>
          <a:lstStyle/>
          <a:p>
            <a:fld id="{7A847CFC-816F-41D0-AAC0-9BF4FEBC753E}" type="datetimeFigureOut">
              <a:rPr lang="es-ES" smtClean="0"/>
              <a:t>25/04/2017</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fecha"/>
          <p:cNvSpPr>
            <a:spLocks noGrp="1"/>
          </p:cNvSpPr>
          <p:nvPr>
            <p:ph type="dt" sz="half" idx="10"/>
          </p:nvPr>
        </p:nvSpPr>
        <p:spPr/>
        <p:txBody>
          <a:bodyPr/>
          <a:lstStyle/>
          <a:p>
            <a:fld id="{7A847CFC-816F-41D0-AAC0-9BF4FEBC753E}" type="datetimeFigureOut">
              <a:rPr lang="es-ES" smtClean="0"/>
              <a:t>25/04/2017</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t>25/04/2017</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a:t>Haga clic para modificar el estilo de título del patrón</a:t>
            </a:r>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25/04/2017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a:t>Haga clic para modificar el estilo de título del patrón</a:t>
            </a:r>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25/04/2017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7A847CFC-816F-41D0-AAC0-9BF4FEBC753E}" type="datetimeFigureOut">
              <a:rPr lang="es-ES" smtClean="0"/>
              <a:t>25/04/2017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a:t>Haga clic para modificar el estilo de título del patrón</a:t>
            </a:r>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7A847CFC-816F-41D0-AAC0-9BF4FEBC753E}" type="datetimeFigureOut">
              <a:rPr lang="es-ES" smtClean="0"/>
              <a:t>25/04/2017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a:t>Haga clic para modificar el estilo de título del patrón</a:t>
            </a:r>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t>25/04/2017</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683568" y="764704"/>
            <a:ext cx="7772400" cy="1470025"/>
          </a:xfrm>
          <a:scene3d>
            <a:camera prst="orthographicFront"/>
            <a:lightRig rig="threePt" dir="t"/>
          </a:scene3d>
          <a:sp3d>
            <a:bevelT prst="slope"/>
          </a:sp3d>
        </p:spPr>
        <p:style>
          <a:lnRef idx="2">
            <a:schemeClr val="dk1"/>
          </a:lnRef>
          <a:fillRef idx="1">
            <a:schemeClr val="lt1"/>
          </a:fillRef>
          <a:effectRef idx="0">
            <a:schemeClr val="dk1"/>
          </a:effectRef>
          <a:fontRef idx="minor">
            <a:schemeClr val="dk1"/>
          </a:fontRef>
        </p:style>
        <p:txBody>
          <a:bodyPr/>
          <a:lstStyle/>
          <a:p>
            <a:r>
              <a:rPr lang="es-CO" dirty="0"/>
              <a:t>PROPIEDADES Y BENFICIOS DEL TOMATE</a:t>
            </a: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47664" y="2564904"/>
            <a:ext cx="6192688" cy="4176464"/>
          </a:xfrm>
          <a:prstGeom prst="rect">
            <a:avLst/>
          </a:prstGeom>
          <a:ln/>
          <a:effectLst>
            <a:glow rad="228600">
              <a:schemeClr val="accent2">
                <a:satMod val="175000"/>
                <a:alpha val="40000"/>
              </a:schemeClr>
            </a:glow>
            <a:outerShdw dist="3592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style>
          <a:lnRef idx="2">
            <a:schemeClr val="dk1"/>
          </a:lnRef>
          <a:fillRef idx="1">
            <a:schemeClr val="lt1"/>
          </a:fillRef>
          <a:effectRef idx="0">
            <a:schemeClr val="dk1"/>
          </a:effectRef>
          <a:fontRef idx="minor">
            <a:schemeClr val="dk1"/>
          </a:fontRef>
        </p:style>
      </p:pic>
    </p:spTree>
    <p:extLst>
      <p:ext uri="{BB962C8B-B14F-4D97-AF65-F5344CB8AC3E}">
        <p14:creationId xmlns:p14="http://schemas.microsoft.com/office/powerpoint/2010/main" val="17703367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8229600" cy="2856513"/>
          </a:xfrm>
          <a:effectLst>
            <a:glow rad="228600">
              <a:schemeClr val="accent2">
                <a:satMod val="175000"/>
                <a:alpha val="40000"/>
              </a:schemeClr>
            </a:glow>
          </a:effectLst>
        </p:spPr>
        <p:style>
          <a:lnRef idx="2">
            <a:schemeClr val="accent2"/>
          </a:lnRef>
          <a:fillRef idx="1">
            <a:schemeClr val="lt1"/>
          </a:fillRef>
          <a:effectRef idx="0">
            <a:schemeClr val="accent2"/>
          </a:effectRef>
          <a:fontRef idx="minor">
            <a:schemeClr val="dk1"/>
          </a:fontRef>
        </p:style>
        <p:txBody>
          <a:bodyPr/>
          <a:lstStyle/>
          <a:p>
            <a:r>
              <a:rPr lang="es-CO" dirty="0"/>
              <a:t>PROPIEDADES Y BENEFICIOS DEL TOMATE </a:t>
            </a:r>
          </a:p>
          <a:p>
            <a:pPr lvl="1"/>
            <a:r>
              <a:rPr lang="es-CO" i="1" dirty="0"/>
              <a:t>Entre los beneficios para la salud del tomate se incluyen </a:t>
            </a:r>
            <a:r>
              <a:rPr lang="es-CO" i="1" u="sng" dirty="0"/>
              <a:t>la mejora de la vista</a:t>
            </a:r>
            <a:r>
              <a:rPr lang="es-CO" i="1" dirty="0"/>
              <a:t>, una </a:t>
            </a:r>
            <a:r>
              <a:rPr lang="es-CO" i="1" u="sng" dirty="0"/>
              <a:t>buena salud intestinal</a:t>
            </a:r>
            <a:r>
              <a:rPr lang="es-CO" i="1" dirty="0"/>
              <a:t>, </a:t>
            </a:r>
            <a:r>
              <a:rPr lang="es-CO" i="1" u="sng" dirty="0"/>
              <a:t>hipertensión arterial baja</a:t>
            </a:r>
            <a:r>
              <a:rPr lang="es-CO" i="1" dirty="0"/>
              <a:t>, </a:t>
            </a:r>
            <a:r>
              <a:rPr lang="es-CO" i="1" u="sng" dirty="0"/>
              <a:t>ayuda a la diabetes</a:t>
            </a:r>
            <a:r>
              <a:rPr lang="es-CO" i="1" dirty="0"/>
              <a:t> y mejoras en los </a:t>
            </a:r>
            <a:r>
              <a:rPr lang="es-CO" i="1" u="sng" dirty="0"/>
              <a:t>problemas de la piel y las infecciones del tracto urinario</a:t>
            </a:r>
            <a:r>
              <a:rPr lang="es-CO" i="1" dirty="0"/>
              <a:t>.</a:t>
            </a:r>
          </a:p>
          <a:p>
            <a:endParaRPr lang="es-CO"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35696" y="3573016"/>
            <a:ext cx="5904656" cy="30963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Rectángulo 3"/>
          <p:cNvSpPr/>
          <p:nvPr/>
        </p:nvSpPr>
        <p:spPr>
          <a:xfrm>
            <a:off x="1835696" y="5301208"/>
            <a:ext cx="5904656" cy="1200329"/>
          </a:xfrm>
          <a:prstGeom prst="rect">
            <a:avLst/>
          </a:prstGeom>
          <a:scene3d>
            <a:camera prst="orthographicFront"/>
            <a:lightRig rig="threePt" dir="t"/>
          </a:scene3d>
          <a:sp3d>
            <a:bevelT w="165100" prst="coolSlant"/>
          </a:sp3d>
        </p:spPr>
        <p:style>
          <a:lnRef idx="1">
            <a:schemeClr val="accent2"/>
          </a:lnRef>
          <a:fillRef idx="2">
            <a:schemeClr val="accent2"/>
          </a:fillRef>
          <a:effectRef idx="1">
            <a:schemeClr val="accent2"/>
          </a:effectRef>
          <a:fontRef idx="minor">
            <a:schemeClr val="dk1"/>
          </a:fontRef>
        </p:style>
        <p:txBody>
          <a:bodyPr wrap="square">
            <a:spAutoFit/>
          </a:bodyPr>
          <a:lstStyle/>
          <a:p>
            <a:r>
              <a:rPr lang="es-CO" sz="2400" b="1" dirty="0"/>
              <a:t>Dios que sabía de antemano, las múltiples enfermedades que surgirían en el futuro, dejó esta fruta, fácil de cultivar y conseguir.</a:t>
            </a:r>
          </a:p>
        </p:txBody>
      </p:sp>
    </p:spTree>
    <p:extLst>
      <p:ext uri="{BB962C8B-B14F-4D97-AF65-F5344CB8AC3E}">
        <p14:creationId xmlns:p14="http://schemas.microsoft.com/office/powerpoint/2010/main" val="132588232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408712"/>
          </a:xfrm>
        </p:spPr>
        <p:style>
          <a:lnRef idx="2">
            <a:schemeClr val="accent6"/>
          </a:lnRef>
          <a:fillRef idx="1">
            <a:schemeClr val="lt1"/>
          </a:fillRef>
          <a:effectRef idx="0">
            <a:schemeClr val="accent6"/>
          </a:effectRef>
          <a:fontRef idx="minor">
            <a:schemeClr val="dk1"/>
          </a:fontRef>
        </p:style>
        <p:txBody>
          <a:bodyPr>
            <a:normAutofit fontScale="77500" lnSpcReduction="20000"/>
          </a:bodyPr>
          <a:lstStyle/>
          <a:p>
            <a:r>
              <a:rPr lang="es-CO" dirty="0"/>
              <a:t>El tomate es considerado tanto una fruta como una hortaliza, y forma parte integrante de la cocina en todo el mundo, especialmente en la región del Mediterráneo. El consumo </a:t>
            </a:r>
            <a:r>
              <a:rPr lang="es-CO" b="1" u="sng" dirty="0"/>
              <a:t>diario</a:t>
            </a:r>
            <a:r>
              <a:rPr lang="es-CO" b="1" dirty="0"/>
              <a:t> </a:t>
            </a:r>
            <a:r>
              <a:rPr lang="es-CO" dirty="0"/>
              <a:t>de tomate proporciona un gran impulso a la salud además de mejorar el sabor de los alimentos en la cocina. </a:t>
            </a:r>
          </a:p>
          <a:p>
            <a:endParaRPr lang="es-CO" dirty="0"/>
          </a:p>
          <a:p>
            <a:r>
              <a:rPr lang="es-CO" dirty="0"/>
              <a:t>El tomate proporciona un gran número de antioxidantes que se </a:t>
            </a:r>
            <a:r>
              <a:rPr lang="es-CO" dirty="0">
                <a:solidFill>
                  <a:srgbClr val="FF0000"/>
                </a:solidFill>
              </a:rPr>
              <a:t>han demostrado eficientes para combatir las diferentes formas del cáncer</a:t>
            </a:r>
            <a:r>
              <a:rPr lang="es-CO" dirty="0"/>
              <a:t>. </a:t>
            </a:r>
            <a:r>
              <a:rPr lang="es-CO" dirty="0">
                <a:solidFill>
                  <a:srgbClr val="FF0000"/>
                </a:solidFill>
              </a:rPr>
              <a:t>Además de todo esto es una rica fuente de vitaminas y minerales, y ejerce un efecto protector contra las enfermedades cardiovasculares</a:t>
            </a:r>
            <a:r>
              <a:rPr lang="es-CO" dirty="0"/>
              <a:t>. También mejora la salud de los ojos y previene la hipertensión y las infecciones del tracto urinario.</a:t>
            </a:r>
          </a:p>
          <a:p>
            <a:endParaRPr lang="es-CO" dirty="0"/>
          </a:p>
          <a:p>
            <a:endParaRPr lang="es-CO" dirty="0"/>
          </a:p>
          <a:p>
            <a:r>
              <a:rPr lang="es-CO" dirty="0"/>
              <a:t>Los beneficios para la salud del tomate han sido conocidos por la humanidad desde hace siglos. </a:t>
            </a:r>
            <a:r>
              <a:rPr lang="es-CO" b="1" i="1" dirty="0"/>
              <a:t>Algunos de sus beneficios son los siguientes: </a:t>
            </a:r>
          </a:p>
          <a:p>
            <a:endParaRPr lang="es-CO" dirty="0"/>
          </a:p>
          <a:p>
            <a:endParaRPr lang="es-CO" dirty="0"/>
          </a:p>
        </p:txBody>
      </p:sp>
    </p:spTree>
    <p:extLst>
      <p:ext uri="{BB962C8B-B14F-4D97-AF65-F5344CB8AC3E}">
        <p14:creationId xmlns:p14="http://schemas.microsoft.com/office/powerpoint/2010/main" val="73552710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332656"/>
            <a:ext cx="8229600" cy="6336704"/>
          </a:xfrm>
        </p:spPr>
        <p:style>
          <a:lnRef idx="2">
            <a:schemeClr val="dk1"/>
          </a:lnRef>
          <a:fillRef idx="1">
            <a:schemeClr val="lt1"/>
          </a:fillRef>
          <a:effectRef idx="0">
            <a:schemeClr val="dk1"/>
          </a:effectRef>
          <a:fontRef idx="minor">
            <a:schemeClr val="dk1"/>
          </a:fontRef>
        </p:style>
        <p:txBody>
          <a:bodyPr>
            <a:normAutofit fontScale="92500"/>
          </a:bodyPr>
          <a:lstStyle/>
          <a:p>
            <a:pPr marL="0" indent="0">
              <a:buNone/>
            </a:pPr>
            <a:r>
              <a:rPr lang="es-CO" sz="3500" b="1" dirty="0"/>
              <a:t>1). </a:t>
            </a:r>
            <a:r>
              <a:rPr lang="es-CO" sz="3500" b="1" u="sng" dirty="0"/>
              <a:t>Fuente abundante de antioxidantes: </a:t>
            </a:r>
          </a:p>
          <a:p>
            <a:pPr marL="457200" lvl="1" indent="0">
              <a:buNone/>
            </a:pPr>
            <a:r>
              <a:rPr lang="es-CO" dirty="0"/>
              <a:t>El tomate contiene gran cantidad de licopeno, un antioxidante muy eficaz contra los problemas del </a:t>
            </a:r>
            <a:r>
              <a:rPr lang="es-CO" b="1" u="sng" dirty="0"/>
              <a:t>cáncer</a:t>
            </a:r>
            <a:r>
              <a:rPr lang="es-CO" dirty="0"/>
              <a:t> que causan los radicales libres. </a:t>
            </a:r>
            <a:endParaRPr lang="es-CO" sz="4500" b="1" u="sng" dirty="0"/>
          </a:p>
          <a:p>
            <a:pPr marL="57150" indent="0">
              <a:buNone/>
            </a:pPr>
            <a:r>
              <a:rPr lang="es-CO" sz="4300" b="1" dirty="0"/>
              <a:t>2). </a:t>
            </a:r>
            <a:r>
              <a:rPr lang="es-CO" sz="3500" b="1" u="sng" dirty="0"/>
              <a:t>Reduce el colesterol y protege el corazón: </a:t>
            </a:r>
          </a:p>
          <a:p>
            <a:pPr marL="457200" lvl="1" indent="0">
              <a:buNone/>
            </a:pPr>
            <a:r>
              <a:rPr lang="es-CO" dirty="0"/>
              <a:t>El licopeno en el tomate previene la oxidación de lípidos séricos, ejerciendo así un efecto protector contra las enfermedades </a:t>
            </a:r>
            <a:r>
              <a:rPr lang="es-CO" b="1" u="sng" dirty="0"/>
              <a:t>cardiovasculare</a:t>
            </a:r>
            <a:r>
              <a:rPr lang="es-CO" dirty="0"/>
              <a:t>s. El consumo regular de tomate ha demostrado que disminuye los niveles de colesterol LDL y los triglicéridos en la sangre. </a:t>
            </a:r>
          </a:p>
          <a:p>
            <a:pPr marL="457200" lvl="1" indent="0">
              <a:buNone/>
            </a:pPr>
            <a:r>
              <a:rPr lang="es-CO" dirty="0"/>
              <a:t>Estos lípidos son los principales culpables de las enfermedades cardiovasculares ya que dan lugar a la deposición de grasas en los vasos sanguíneos.</a:t>
            </a:r>
          </a:p>
          <a:p>
            <a:endParaRPr lang="es-CO" dirty="0"/>
          </a:p>
          <a:p>
            <a:endParaRPr lang="es-CO" dirty="0"/>
          </a:p>
        </p:txBody>
      </p:sp>
    </p:spTree>
    <p:extLst>
      <p:ext uri="{BB962C8B-B14F-4D97-AF65-F5344CB8AC3E}">
        <p14:creationId xmlns:p14="http://schemas.microsoft.com/office/powerpoint/2010/main" val="30356822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332656"/>
            <a:ext cx="8229600" cy="5793507"/>
          </a:xfrm>
          <a:effectLst>
            <a:glow rad="228600">
              <a:schemeClr val="accent4">
                <a:satMod val="175000"/>
                <a:alpha val="40000"/>
              </a:schemeClr>
            </a:glow>
          </a:effectLst>
        </p:spPr>
        <p:style>
          <a:lnRef idx="2">
            <a:schemeClr val="accent4"/>
          </a:lnRef>
          <a:fillRef idx="1">
            <a:schemeClr val="lt1"/>
          </a:fillRef>
          <a:effectRef idx="0">
            <a:schemeClr val="accent4"/>
          </a:effectRef>
          <a:fontRef idx="minor">
            <a:schemeClr val="dk1"/>
          </a:fontRef>
        </p:style>
        <p:txBody>
          <a:bodyPr>
            <a:normAutofit/>
          </a:bodyPr>
          <a:lstStyle/>
          <a:p>
            <a:pPr marL="0" indent="0">
              <a:buNone/>
            </a:pPr>
            <a:r>
              <a:rPr lang="es-CO" sz="3500" b="1" dirty="0"/>
              <a:t>3). </a:t>
            </a:r>
            <a:r>
              <a:rPr lang="es-CO" sz="3500" b="1" u="sng" dirty="0"/>
              <a:t>Fuente de vitaminas y minerales: </a:t>
            </a:r>
          </a:p>
          <a:p>
            <a:pPr lvl="1"/>
            <a:r>
              <a:rPr lang="es-CO" b="1" dirty="0"/>
              <a:t>Un tomate puede aportar alrededor del 40% del requerimiento diario de </a:t>
            </a:r>
            <a:r>
              <a:rPr lang="es-CO" b="1" u="sng" dirty="0"/>
              <a:t>vitamina C</a:t>
            </a:r>
            <a:r>
              <a:rPr lang="es-CO" b="1" dirty="0"/>
              <a:t>. La vitamina C es un antioxidante natural que actúa contra el </a:t>
            </a:r>
            <a:r>
              <a:rPr lang="es-CO" b="1" u="sng" dirty="0"/>
              <a:t>cáncer</a:t>
            </a:r>
            <a:r>
              <a:rPr lang="es-CO" b="1" dirty="0"/>
              <a:t> que causan los radicales libres. </a:t>
            </a:r>
          </a:p>
          <a:p>
            <a:pPr lvl="1"/>
            <a:r>
              <a:rPr lang="es-CO" dirty="0"/>
              <a:t>También contiene </a:t>
            </a:r>
            <a:r>
              <a:rPr lang="es-CO" u="sng" dirty="0"/>
              <a:t>vitamina A</a:t>
            </a:r>
            <a:r>
              <a:rPr lang="es-CO" dirty="0"/>
              <a:t> y abundante potasio, así como hierro. El potasio juega un papel vital en el mantenimiento de la salud del nervio y el hierro es esencial para mantener la salud de la sangre. La </a:t>
            </a:r>
            <a:r>
              <a:rPr lang="es-CO" u="sng" dirty="0"/>
              <a:t>vitamina K</a:t>
            </a:r>
            <a:r>
              <a:rPr lang="es-CO" dirty="0"/>
              <a:t>, que es esencial en la coagulación de la sangre y controla el sangrado es abundante en los tomates. </a:t>
            </a:r>
          </a:p>
          <a:p>
            <a:endParaRPr lang="es-CO" dirty="0"/>
          </a:p>
        </p:txBody>
      </p:sp>
    </p:spTree>
    <p:extLst>
      <p:ext uri="{BB962C8B-B14F-4D97-AF65-F5344CB8AC3E}">
        <p14:creationId xmlns:p14="http://schemas.microsoft.com/office/powerpoint/2010/main" val="311257125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264696"/>
          </a:xfrm>
        </p:spPr>
        <p:style>
          <a:lnRef idx="2">
            <a:schemeClr val="accent6"/>
          </a:lnRef>
          <a:fillRef idx="1">
            <a:schemeClr val="lt1"/>
          </a:fillRef>
          <a:effectRef idx="0">
            <a:schemeClr val="accent6"/>
          </a:effectRef>
          <a:fontRef idx="minor">
            <a:schemeClr val="dk1"/>
          </a:fontRef>
        </p:style>
        <p:txBody>
          <a:bodyPr>
            <a:normAutofit fontScale="77500" lnSpcReduction="20000"/>
          </a:bodyPr>
          <a:lstStyle/>
          <a:p>
            <a:pPr marL="0" indent="0">
              <a:buNone/>
            </a:pPr>
            <a:r>
              <a:rPr lang="es-CO" sz="3800" b="1" dirty="0"/>
              <a:t>4). </a:t>
            </a:r>
            <a:r>
              <a:rPr lang="es-CO" sz="3800" b="1" u="sng" dirty="0"/>
              <a:t>Contrarresta el efecto del tabaco: </a:t>
            </a:r>
          </a:p>
          <a:p>
            <a:pPr marL="400050" lvl="1" indent="0">
              <a:buNone/>
            </a:pPr>
            <a:r>
              <a:rPr lang="es-CO" dirty="0"/>
              <a:t>Los dos componentes principales de los tomates, </a:t>
            </a:r>
            <a:r>
              <a:rPr lang="es-CO" b="1" dirty="0"/>
              <a:t>el ácido cumárico y el ácido clorogénico</a:t>
            </a:r>
            <a:r>
              <a:rPr lang="es-CO" dirty="0"/>
              <a:t>, son esenciales en la lucha contra las nitrosaminas que se producen en el cuerpo al </a:t>
            </a:r>
            <a:r>
              <a:rPr lang="es-CO" b="1" dirty="0"/>
              <a:t>fumar y que son los principales agentes cancerígenos en el humo del cigarrillo</a:t>
            </a:r>
            <a:r>
              <a:rPr lang="es-CO" dirty="0"/>
              <a:t>.</a:t>
            </a:r>
          </a:p>
          <a:p>
            <a:endParaRPr lang="es-CO" dirty="0"/>
          </a:p>
          <a:p>
            <a:endParaRPr lang="es-CO" dirty="0"/>
          </a:p>
          <a:p>
            <a:pPr marL="0" indent="0">
              <a:buNone/>
            </a:pPr>
            <a:r>
              <a:rPr lang="es-CO" sz="4100" b="1" dirty="0"/>
              <a:t>5). </a:t>
            </a:r>
            <a:r>
              <a:rPr lang="es-CO" sz="4100" b="1" u="sng" dirty="0"/>
              <a:t>Mejora la visión: </a:t>
            </a:r>
          </a:p>
          <a:p>
            <a:pPr marL="457200" lvl="1" indent="0">
              <a:buNone/>
            </a:pPr>
            <a:r>
              <a:rPr lang="es-CO" dirty="0"/>
              <a:t>La vitamina A, presente en el tomate ayuda a mejorar la visión, la prevención de la ceguera nocturna y la degeneración macular.</a:t>
            </a:r>
          </a:p>
          <a:p>
            <a:endParaRPr lang="es-CO" dirty="0"/>
          </a:p>
          <a:p>
            <a:endParaRPr lang="es-CO" dirty="0"/>
          </a:p>
          <a:p>
            <a:pPr marL="0" indent="0">
              <a:buNone/>
            </a:pPr>
            <a:r>
              <a:rPr lang="es-CO" sz="4100" b="1" dirty="0"/>
              <a:t>6). </a:t>
            </a:r>
            <a:r>
              <a:rPr lang="es-CO" sz="4100" b="1" u="sng" dirty="0"/>
              <a:t>Mantiene el intestino sano:</a:t>
            </a:r>
            <a:r>
              <a:rPr lang="es-CO" sz="4100" b="1" dirty="0"/>
              <a:t> </a:t>
            </a:r>
          </a:p>
          <a:p>
            <a:pPr marL="400050" lvl="1" indent="0">
              <a:buNone/>
            </a:pPr>
            <a:r>
              <a:rPr lang="es-CO" dirty="0"/>
              <a:t>El tomate mantiene el sistema digestivo saludable y previene contra el </a:t>
            </a:r>
            <a:r>
              <a:rPr lang="es-CO" b="1" dirty="0"/>
              <a:t>estreñimiento y la diarrea</a:t>
            </a:r>
            <a:r>
              <a:rPr lang="es-CO" dirty="0"/>
              <a:t>. También previene la ictericia (COLORACIÓN AMARILLA DE LA PIEL), y elimina eficazmente las toxinas del cuerpo.</a:t>
            </a:r>
          </a:p>
          <a:p>
            <a:endParaRPr lang="es-CO" dirty="0"/>
          </a:p>
          <a:p>
            <a:endParaRPr lang="es-CO" dirty="0"/>
          </a:p>
          <a:p>
            <a:endParaRPr lang="es-CO" dirty="0"/>
          </a:p>
        </p:txBody>
      </p:sp>
    </p:spTree>
    <p:extLst>
      <p:ext uri="{BB962C8B-B14F-4D97-AF65-F5344CB8AC3E}">
        <p14:creationId xmlns:p14="http://schemas.microsoft.com/office/powerpoint/2010/main" val="338859535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260648"/>
            <a:ext cx="8229600" cy="6408712"/>
          </a:xfrm>
        </p:spPr>
        <p:txBody>
          <a:bodyPr>
            <a:normAutofit fontScale="77500" lnSpcReduction="20000"/>
          </a:bodyPr>
          <a:lstStyle/>
          <a:p>
            <a:pPr marL="0" indent="0">
              <a:buNone/>
            </a:pPr>
            <a:r>
              <a:rPr lang="es-CO" sz="4100" b="1" dirty="0"/>
              <a:t>7). </a:t>
            </a:r>
            <a:r>
              <a:rPr lang="es-CO" sz="4100" b="1" u="sng" dirty="0"/>
              <a:t>Reduce la hipertensión: </a:t>
            </a:r>
          </a:p>
          <a:p>
            <a:pPr marL="400050" lvl="1" indent="0">
              <a:buNone/>
            </a:pPr>
            <a:r>
              <a:rPr lang="es-CO" sz="3600" dirty="0"/>
              <a:t>El consumo diario de tomate reduce el riesgo de desarrollar hipertensión.</a:t>
            </a:r>
          </a:p>
          <a:p>
            <a:endParaRPr lang="es-CO" sz="3100" dirty="0"/>
          </a:p>
          <a:p>
            <a:pPr marL="0" indent="0">
              <a:buNone/>
            </a:pPr>
            <a:r>
              <a:rPr lang="es-CO" sz="4100" b="1" dirty="0"/>
              <a:t>8). </a:t>
            </a:r>
            <a:r>
              <a:rPr lang="es-CO" sz="4100" b="1" u="sng" dirty="0"/>
              <a:t>Alivia la diabetes:</a:t>
            </a:r>
            <a:r>
              <a:rPr lang="es-CO" sz="4100" b="1" dirty="0"/>
              <a:t> </a:t>
            </a:r>
          </a:p>
          <a:p>
            <a:pPr marL="400050" lvl="1" indent="0">
              <a:buNone/>
            </a:pPr>
            <a:r>
              <a:rPr lang="es-CO" sz="3100" dirty="0"/>
              <a:t>Un estudio realizado por Diario de la Asociación Médica de Estados Unidos muestra que el consumo diario de tomate reduce el estrés oxidativo en la diabetes tipo 2.</a:t>
            </a:r>
          </a:p>
          <a:p>
            <a:endParaRPr lang="es-CO" dirty="0"/>
          </a:p>
          <a:p>
            <a:endParaRPr lang="es-CO" dirty="0"/>
          </a:p>
          <a:p>
            <a:pPr marL="0" indent="0">
              <a:buNone/>
            </a:pPr>
            <a:r>
              <a:rPr lang="es-CO" sz="4600" b="1" dirty="0"/>
              <a:t>9). </a:t>
            </a:r>
            <a:r>
              <a:rPr lang="es-CO" sz="4100" b="1" u="sng" dirty="0"/>
              <a:t>Para la piel sana: </a:t>
            </a:r>
            <a:endParaRPr lang="es-CO" sz="4600" b="1" u="sng" dirty="0"/>
          </a:p>
          <a:p>
            <a:pPr marL="400050" lvl="1" indent="0">
              <a:buNone/>
            </a:pPr>
            <a:r>
              <a:rPr lang="es-CO" sz="3400" dirty="0"/>
              <a:t>El tomate ayuda en el mantenimiento de dientes sanos, huesos, pelo y piel. La aplicación tópica de jugo de tomate se utiliza para curar quemaduras. El consumo diario de tomate protege la piel contra los rayos ULTRA VIOLETAS.  El tomate ocupa un lugar destacado en la preparación de productos contra el envejecimiento.</a:t>
            </a:r>
          </a:p>
          <a:p>
            <a:endParaRPr lang="es-CO" dirty="0"/>
          </a:p>
        </p:txBody>
      </p:sp>
    </p:spTree>
    <p:extLst>
      <p:ext uri="{BB962C8B-B14F-4D97-AF65-F5344CB8AC3E}">
        <p14:creationId xmlns:p14="http://schemas.microsoft.com/office/powerpoint/2010/main" val="88483813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264696"/>
          </a:xfrm>
        </p:spPr>
        <p:txBody>
          <a:bodyPr>
            <a:normAutofit fontScale="77500" lnSpcReduction="20000"/>
          </a:bodyPr>
          <a:lstStyle/>
          <a:p>
            <a:pPr marL="0" indent="0">
              <a:buNone/>
            </a:pPr>
            <a:r>
              <a:rPr lang="es-CO" sz="4100" b="1" dirty="0"/>
              <a:t>10). </a:t>
            </a:r>
            <a:r>
              <a:rPr lang="es-CO" sz="4100" b="1" u="sng" dirty="0"/>
              <a:t>Previene las infecciones del tracto urinario: </a:t>
            </a:r>
            <a:endParaRPr lang="es-CO" b="1" u="sng" dirty="0"/>
          </a:p>
          <a:p>
            <a:pPr marL="400050" lvl="1" indent="0">
              <a:buNone/>
            </a:pPr>
            <a:r>
              <a:rPr lang="es-CO" sz="3100" dirty="0"/>
              <a:t>la ingesta de tomate también reduce la incidencia de infecciones del tracto urinario, así como el cáncer de vejiga.</a:t>
            </a:r>
          </a:p>
          <a:p>
            <a:endParaRPr lang="es-CO" sz="3600" dirty="0"/>
          </a:p>
          <a:p>
            <a:endParaRPr lang="es-CO" dirty="0"/>
          </a:p>
          <a:p>
            <a:pPr marL="0" indent="0">
              <a:buNone/>
            </a:pPr>
            <a:r>
              <a:rPr lang="es-CO" sz="4100" b="1" dirty="0"/>
              <a:t>11). </a:t>
            </a:r>
            <a:r>
              <a:rPr lang="es-CO" sz="4100" b="1" u="sng" dirty="0"/>
              <a:t>Previene los cálculos biliares: </a:t>
            </a:r>
          </a:p>
          <a:p>
            <a:pPr marL="400050" lvl="1" indent="0">
              <a:buNone/>
            </a:pPr>
            <a:r>
              <a:rPr lang="es-CO" sz="3100" dirty="0"/>
              <a:t>El consumo regular de tomate también ayuda a disolver los cálculos biliares. _VESÍCULA.</a:t>
            </a:r>
          </a:p>
          <a:p>
            <a:endParaRPr lang="es-CO" dirty="0"/>
          </a:p>
          <a:p>
            <a:endParaRPr lang="es-CO" dirty="0"/>
          </a:p>
          <a:p>
            <a:pPr marL="0" indent="0">
              <a:buNone/>
            </a:pPr>
            <a:r>
              <a:rPr lang="es-CO" sz="4100" b="1" dirty="0"/>
              <a:t>12). </a:t>
            </a:r>
            <a:r>
              <a:rPr lang="es-CO" sz="4100" b="1" u="sng" dirty="0"/>
              <a:t>Las propiedades antioxidantes del tomate y sus beneficios para la salud INTEGRALMENTE</a:t>
            </a:r>
            <a:r>
              <a:rPr lang="es-CO" sz="4100" b="1" dirty="0"/>
              <a:t>:</a:t>
            </a:r>
          </a:p>
          <a:p>
            <a:pPr marL="400050" lvl="1" indent="0">
              <a:buNone/>
            </a:pPr>
            <a:r>
              <a:rPr lang="es-CO" sz="3100" dirty="0"/>
              <a:t>El consumo diario de tomate cumple con los requerimientos diarios de vitaminas y minerales, y ejerce un efecto protector en el cuerpo. </a:t>
            </a:r>
          </a:p>
        </p:txBody>
      </p:sp>
    </p:spTree>
    <p:extLst>
      <p:ext uri="{BB962C8B-B14F-4D97-AF65-F5344CB8AC3E}">
        <p14:creationId xmlns:p14="http://schemas.microsoft.com/office/powerpoint/2010/main" val="377781386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scene3d>
            <a:camera prst="orthographicFront"/>
            <a:lightRig rig="threePt" dir="t"/>
          </a:scene3d>
          <a:sp3d>
            <a:bevelT w="139700" prst="cross"/>
          </a:sp3d>
        </p:spPr>
        <p:style>
          <a:lnRef idx="2">
            <a:schemeClr val="dk1"/>
          </a:lnRef>
          <a:fillRef idx="1">
            <a:schemeClr val="lt1"/>
          </a:fillRef>
          <a:effectRef idx="0">
            <a:schemeClr val="dk1"/>
          </a:effectRef>
          <a:fontRef idx="minor">
            <a:schemeClr val="dk1"/>
          </a:fontRef>
        </p:style>
        <p:txBody>
          <a:bodyPr>
            <a:normAutofit/>
          </a:bodyPr>
          <a:lstStyle/>
          <a:p>
            <a:r>
              <a:rPr lang="es-CO" dirty="0"/>
              <a:t>Vitaminas y minerales del tomate:</a:t>
            </a:r>
          </a:p>
        </p:txBody>
      </p:sp>
      <p:sp>
        <p:nvSpPr>
          <p:cNvPr id="3" name="Marcador de contenido 2"/>
          <p:cNvSpPr>
            <a:spLocks noGrp="1"/>
          </p:cNvSpPr>
          <p:nvPr>
            <p:ph idx="1"/>
          </p:nvPr>
        </p:nvSpPr>
        <p:spPr>
          <a:xfrm>
            <a:off x="457200" y="1600200"/>
            <a:ext cx="8229600" cy="5069160"/>
          </a:xfrm>
        </p:spPr>
        <p:style>
          <a:lnRef idx="2">
            <a:schemeClr val="accent2"/>
          </a:lnRef>
          <a:fillRef idx="1">
            <a:schemeClr val="lt1"/>
          </a:fillRef>
          <a:effectRef idx="0">
            <a:schemeClr val="accent2"/>
          </a:effectRef>
          <a:fontRef idx="minor">
            <a:schemeClr val="dk1"/>
          </a:fontRef>
        </p:style>
        <p:txBody>
          <a:bodyPr>
            <a:normAutofit fontScale="62500" lnSpcReduction="20000"/>
          </a:bodyPr>
          <a:lstStyle/>
          <a:p>
            <a:pPr marL="0" indent="0">
              <a:buNone/>
            </a:pPr>
            <a:r>
              <a:rPr lang="es-CO" sz="3600" b="1" u="sng" dirty="0"/>
              <a:t>Vitaminas:</a:t>
            </a:r>
          </a:p>
          <a:p>
            <a:pPr marL="0" indent="0">
              <a:buNone/>
            </a:pPr>
            <a:r>
              <a:rPr lang="es-CO" dirty="0"/>
              <a:t>• A, B1, B2, C, A y K.</a:t>
            </a:r>
          </a:p>
          <a:p>
            <a:pPr marL="0" indent="0">
              <a:buNone/>
            </a:pPr>
            <a:r>
              <a:rPr lang="es-CO" sz="3600" b="1" u="sng" dirty="0"/>
              <a:t>Minerales:</a:t>
            </a:r>
          </a:p>
          <a:p>
            <a:pPr marL="0" indent="0">
              <a:buNone/>
            </a:pPr>
            <a:r>
              <a:rPr lang="es-CO" dirty="0"/>
              <a:t>• Sodio, calcio, potasio y fósforo.</a:t>
            </a:r>
          </a:p>
          <a:p>
            <a:pPr marL="0" indent="0">
              <a:buNone/>
            </a:pPr>
            <a:endParaRPr lang="es-CO" dirty="0"/>
          </a:p>
          <a:p>
            <a:pPr marL="0" indent="0">
              <a:buNone/>
            </a:pPr>
            <a:r>
              <a:rPr lang="es-CO" sz="3800" b="1" u="sng" dirty="0"/>
              <a:t>Para que sirven las propiedades medicinales del tomate rojo: </a:t>
            </a:r>
          </a:p>
          <a:p>
            <a:pPr marL="400050" lvl="1" indent="0">
              <a:buNone/>
            </a:pPr>
            <a:r>
              <a:rPr lang="es-CO" dirty="0"/>
              <a:t>Diurético. - expulsión de orina.</a:t>
            </a:r>
          </a:p>
          <a:p>
            <a:pPr marL="400050" lvl="1" indent="0">
              <a:buNone/>
            </a:pPr>
            <a:r>
              <a:rPr lang="es-CO" dirty="0"/>
              <a:t>Depurativo.</a:t>
            </a:r>
          </a:p>
          <a:p>
            <a:pPr marL="400050" lvl="1" indent="0">
              <a:buNone/>
            </a:pPr>
            <a:r>
              <a:rPr lang="es-CO" dirty="0"/>
              <a:t>Alcalinizan te. - También relacionado con la orina.</a:t>
            </a:r>
          </a:p>
          <a:p>
            <a:pPr marL="400050" lvl="1" indent="0">
              <a:buNone/>
            </a:pPr>
            <a:r>
              <a:rPr lang="es-CO" dirty="0"/>
              <a:t>Antiséptico. - Combate la infección </a:t>
            </a:r>
          </a:p>
          <a:p>
            <a:pPr marL="400050" lvl="1" indent="0">
              <a:buNone/>
            </a:pPr>
            <a:r>
              <a:rPr lang="es-CO" dirty="0"/>
              <a:t>Laxante.</a:t>
            </a:r>
          </a:p>
          <a:p>
            <a:pPr marL="400050" lvl="1" indent="0">
              <a:buNone/>
            </a:pPr>
            <a:r>
              <a:rPr lang="es-CO" dirty="0"/>
              <a:t>Anti febrífugo. – Combate la fiebre.</a:t>
            </a:r>
          </a:p>
          <a:p>
            <a:pPr marL="400050" lvl="1" indent="0">
              <a:buNone/>
            </a:pPr>
            <a:r>
              <a:rPr lang="es-CO" dirty="0"/>
              <a:t>Digestivo.</a:t>
            </a:r>
          </a:p>
          <a:p>
            <a:pPr marL="400050" lvl="1" indent="0">
              <a:buNone/>
            </a:pPr>
            <a:r>
              <a:rPr lang="es-CO" dirty="0"/>
              <a:t> Des inflamatorio.</a:t>
            </a:r>
          </a:p>
          <a:p>
            <a:pPr marL="400050" lvl="1" indent="0">
              <a:buNone/>
            </a:pPr>
            <a:r>
              <a:rPr lang="es-CO" dirty="0"/>
              <a:t>Remineralizarte. - Restaura los elementos minerales necesarios para el buen funcionamiento del cuerpo humano. </a:t>
            </a:r>
          </a:p>
          <a:p>
            <a:endParaRPr lang="es-CO" dirty="0"/>
          </a:p>
        </p:txBody>
      </p:sp>
    </p:spTree>
    <p:extLst>
      <p:ext uri="{BB962C8B-B14F-4D97-AF65-F5344CB8AC3E}">
        <p14:creationId xmlns:p14="http://schemas.microsoft.com/office/powerpoint/2010/main" val="19849536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408712"/>
          </a:xfrm>
          <a:effectLst>
            <a:glow rad="228600">
              <a:schemeClr val="accent1">
                <a:satMod val="175000"/>
                <a:alpha val="40000"/>
              </a:schemeClr>
            </a:glow>
          </a:effectLst>
        </p:spPr>
        <p:style>
          <a:lnRef idx="2">
            <a:schemeClr val="accent1"/>
          </a:lnRef>
          <a:fillRef idx="1">
            <a:schemeClr val="lt1"/>
          </a:fillRef>
          <a:effectRef idx="0">
            <a:schemeClr val="accent1"/>
          </a:effectRef>
          <a:fontRef idx="minor">
            <a:schemeClr val="dk1"/>
          </a:fontRef>
        </p:style>
        <p:txBody>
          <a:bodyPr>
            <a:normAutofit fontScale="85000" lnSpcReduction="20000"/>
          </a:bodyPr>
          <a:lstStyle/>
          <a:p>
            <a:pPr marL="0" indent="0">
              <a:buNone/>
            </a:pPr>
            <a:r>
              <a:rPr lang="es-CO" dirty="0"/>
              <a:t>• Ayuda en casos de enfermedades hepáticas, (</a:t>
            </a:r>
            <a:r>
              <a:rPr lang="es-CO" u="sng" dirty="0"/>
              <a:t>Enfermedad inflamatoria del hígado</a:t>
            </a:r>
            <a:r>
              <a:rPr lang="es-CO" dirty="0"/>
              <a:t>) quemaduras, obesidad, raquitismo, lactancia, anemia. </a:t>
            </a:r>
          </a:p>
          <a:p>
            <a:endParaRPr lang="es-CO" dirty="0"/>
          </a:p>
          <a:p>
            <a:pPr marL="0" indent="0">
              <a:buNone/>
            </a:pPr>
            <a:r>
              <a:rPr lang="es-CO" dirty="0"/>
              <a:t>• Debe consumirse en seguida que se corta, </a:t>
            </a:r>
            <a:r>
              <a:rPr lang="es-CO" u="sng" dirty="0"/>
              <a:t>ya que se oxida con el aire y pierde sus propiedades curativas</a:t>
            </a:r>
            <a:r>
              <a:rPr lang="es-CO" dirty="0"/>
              <a:t>, al igual que con la cocción. </a:t>
            </a:r>
          </a:p>
          <a:p>
            <a:endParaRPr lang="es-CO" dirty="0"/>
          </a:p>
          <a:p>
            <a:pPr marL="0" indent="0">
              <a:buNone/>
            </a:pPr>
            <a:r>
              <a:rPr lang="es-CO" dirty="0"/>
              <a:t>• El jugo de tomate rojo debe hacerse en extractor o manualmente, oprimiendo los tomates, o también en una licuadora.</a:t>
            </a:r>
          </a:p>
          <a:p>
            <a:pPr marL="0" indent="0">
              <a:buNone/>
            </a:pPr>
            <a:endParaRPr lang="es-CO" dirty="0"/>
          </a:p>
          <a:p>
            <a:pPr marL="0" indent="0">
              <a:buNone/>
            </a:pPr>
            <a:r>
              <a:rPr lang="es-CO" dirty="0"/>
              <a:t>• No debe consumirse con azúcar ni limón, ya que resultan indigestos. </a:t>
            </a:r>
          </a:p>
          <a:p>
            <a:endParaRPr lang="es-CO" dirty="0"/>
          </a:p>
          <a:p>
            <a:pPr marL="0" indent="0">
              <a:buNone/>
            </a:pPr>
            <a:r>
              <a:rPr lang="es-CO" dirty="0"/>
              <a:t>• Se recomienda no ingerir las semillas, pues tienden a acumularse en el apéndice.</a:t>
            </a:r>
          </a:p>
          <a:p>
            <a:endParaRPr lang="es-CO" dirty="0"/>
          </a:p>
        </p:txBody>
      </p:sp>
    </p:spTree>
    <p:extLst>
      <p:ext uri="{BB962C8B-B14F-4D97-AF65-F5344CB8AC3E}">
        <p14:creationId xmlns:p14="http://schemas.microsoft.com/office/powerpoint/2010/main" val="149668186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188640"/>
            <a:ext cx="8229600" cy="6408712"/>
          </a:xfrm>
          <a:effectLst>
            <a:glow rad="101600">
              <a:schemeClr val="tx1">
                <a:alpha val="60000"/>
              </a:schemeClr>
            </a:glow>
            <a:outerShdw blurRad="40000" dist="20000" dir="5400000" rotWithShape="0">
              <a:srgbClr val="000000">
                <a:alpha val="38000"/>
              </a:srgbClr>
            </a:outerShdw>
          </a:effectLst>
        </p:spPr>
        <p:style>
          <a:lnRef idx="1">
            <a:schemeClr val="accent3"/>
          </a:lnRef>
          <a:fillRef idx="2">
            <a:schemeClr val="accent3"/>
          </a:fillRef>
          <a:effectRef idx="1">
            <a:schemeClr val="accent3"/>
          </a:effectRef>
          <a:fontRef idx="minor">
            <a:schemeClr val="dk1"/>
          </a:fontRef>
        </p:style>
        <p:txBody>
          <a:bodyPr>
            <a:normAutofit fontScale="85000" lnSpcReduction="20000"/>
          </a:bodyPr>
          <a:lstStyle/>
          <a:p>
            <a:pPr marL="0" indent="0">
              <a:buNone/>
            </a:pPr>
            <a:r>
              <a:rPr lang="es-CO" dirty="0"/>
              <a:t>• Si desea un cabello brillante y libre de resequedad, pele un tomate rojo y triture en una coladera, el puré se frota en el cuero cabelludo, se deja actuar unos minutos y se enjuaga con agua tibia. </a:t>
            </a:r>
          </a:p>
          <a:p>
            <a:pPr marL="0" indent="0">
              <a:buNone/>
            </a:pPr>
            <a:endParaRPr lang="es-CO" dirty="0"/>
          </a:p>
          <a:p>
            <a:pPr marL="0" indent="0">
              <a:buNone/>
            </a:pPr>
            <a:r>
              <a:rPr lang="es-CO" dirty="0"/>
              <a:t>• Esta comprobado que los licopenos del tomate previenen el cáncer de esófago, páncreas, colorrectal, de mama, de matriz y de próstata.</a:t>
            </a:r>
          </a:p>
          <a:p>
            <a:endParaRPr lang="es-CO" dirty="0"/>
          </a:p>
          <a:p>
            <a:pPr marL="0" indent="0">
              <a:buNone/>
            </a:pPr>
            <a:r>
              <a:rPr lang="es-CO" dirty="0"/>
              <a:t>• Sus betacarotenos son capaces de prevenir la arteriosclerosis.</a:t>
            </a:r>
          </a:p>
          <a:p>
            <a:endParaRPr lang="es-CO" dirty="0"/>
          </a:p>
          <a:p>
            <a:pPr marL="0" indent="0">
              <a:buNone/>
            </a:pPr>
            <a:r>
              <a:rPr lang="es-CO" dirty="0"/>
              <a:t>• El tomate también contiene ácido glutámico, de grandes propiedades desintoxicantes.</a:t>
            </a:r>
          </a:p>
          <a:p>
            <a:endParaRPr lang="es-CO" dirty="0"/>
          </a:p>
          <a:p>
            <a:pPr marL="0" indent="0">
              <a:buNone/>
            </a:pPr>
            <a:r>
              <a:rPr lang="es-CO" dirty="0"/>
              <a:t>• Sus bioflavonoides protegen la membrana celular, las venas y las arterias, favoreciendo la circulación.</a:t>
            </a:r>
          </a:p>
          <a:p>
            <a:endParaRPr lang="es-CO" dirty="0"/>
          </a:p>
        </p:txBody>
      </p:sp>
    </p:spTree>
    <p:extLst>
      <p:ext uri="{BB962C8B-B14F-4D97-AF65-F5344CB8AC3E}">
        <p14:creationId xmlns:p14="http://schemas.microsoft.com/office/powerpoint/2010/main" val="65977450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332656"/>
            <a:ext cx="8229600" cy="6264696"/>
          </a:xfrm>
        </p:spPr>
        <p:style>
          <a:lnRef idx="1">
            <a:schemeClr val="dk1"/>
          </a:lnRef>
          <a:fillRef idx="2">
            <a:schemeClr val="dk1"/>
          </a:fillRef>
          <a:effectRef idx="1">
            <a:schemeClr val="dk1"/>
          </a:effectRef>
          <a:fontRef idx="minor">
            <a:schemeClr val="dk1"/>
          </a:fontRef>
        </p:style>
        <p:txBody>
          <a:bodyPr>
            <a:normAutofit fontScale="77500" lnSpcReduction="20000"/>
          </a:bodyPr>
          <a:lstStyle/>
          <a:p>
            <a:r>
              <a:rPr lang="es-CO" dirty="0"/>
              <a:t>El tomate es una de las hortalizas más consumidas del mundo. Su bajo aporte calórico, elevado valor nutricional y un sinfín de beneficios para la salud, hacen de esta sabrosa hortaliza un elemento imprescindible en cualquier dieta equilibrada. Como veremos, las propiedades del tomate son muchas y variadas, </a:t>
            </a:r>
            <a:r>
              <a:rPr lang="es-CO" u="sng" dirty="0"/>
              <a:t>aunque es preciso recordar que sólo consumido de manera natural</a:t>
            </a:r>
            <a:r>
              <a:rPr lang="es-CO" dirty="0"/>
              <a:t>, mantendrá intactas todas sus cualidades. Es decir, exenta de químicos.</a:t>
            </a:r>
          </a:p>
          <a:p>
            <a:endParaRPr lang="es-CO" dirty="0"/>
          </a:p>
          <a:p>
            <a:r>
              <a:rPr lang="es-CO" dirty="0"/>
              <a:t>No obstante, propiedades como su elevado poder antioxidante no se pierden al cocinarlo, ya que incluso sustancias como el licopeno se absorbe más fácilmente. De esta forma, el tomate frito, asado, en cremas o como complemento a cualquier plato será una deliciosa forma de cuidar nuestra salud.</a:t>
            </a:r>
          </a:p>
          <a:p>
            <a:endParaRPr lang="es-CO" dirty="0"/>
          </a:p>
          <a:p>
            <a:r>
              <a:rPr lang="es-CO" dirty="0"/>
              <a:t>Veamos alguna de las propiedades del tomate que hacen que esta hortaliza sea conocida como el rey de la huerta.</a:t>
            </a:r>
          </a:p>
          <a:p>
            <a:endParaRPr lang="es-CO" dirty="0"/>
          </a:p>
        </p:txBody>
      </p:sp>
    </p:spTree>
    <p:extLst>
      <p:ext uri="{BB962C8B-B14F-4D97-AF65-F5344CB8AC3E}">
        <p14:creationId xmlns:p14="http://schemas.microsoft.com/office/powerpoint/2010/main" val="274155017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339213"/>
            <a:ext cx="8229600" cy="6258139"/>
          </a:xfrm>
        </p:spPr>
        <p:style>
          <a:lnRef idx="1">
            <a:schemeClr val="accent5"/>
          </a:lnRef>
          <a:fillRef idx="2">
            <a:schemeClr val="accent5"/>
          </a:fillRef>
          <a:effectRef idx="1">
            <a:schemeClr val="accent5"/>
          </a:effectRef>
          <a:fontRef idx="minor">
            <a:schemeClr val="dk1"/>
          </a:fontRef>
        </p:style>
        <p:txBody>
          <a:bodyPr>
            <a:normAutofit/>
          </a:bodyPr>
          <a:lstStyle/>
          <a:p>
            <a:r>
              <a:rPr lang="es-CO" sz="2400" dirty="0"/>
              <a:t>Como ya hemos comentado, al igual que otras hortalizas como la cebolla, lechuga o zanahoria, el tomate tiene una fuerte acción antioxidante. Esto es debido a su elevado contenido en licopeno, el pigmento que le proporciona su característico color. </a:t>
            </a:r>
          </a:p>
          <a:p>
            <a:r>
              <a:rPr lang="es-CO" sz="2400" dirty="0"/>
              <a:t>El licopeno, protege a nuestras células de la acción de los radicales libres, responsables de numerosas patologías, llegando incluso a ser considerado un anticancerígeno natural.</a:t>
            </a:r>
          </a:p>
          <a:p>
            <a:pPr lvl="1"/>
            <a:endParaRPr lang="es-CO" sz="2400" dirty="0"/>
          </a:p>
          <a:p>
            <a:pPr lvl="1"/>
            <a:r>
              <a:rPr lang="es-CO" sz="2400" dirty="0"/>
              <a:t>Otra interesante propiedad del tomate, </a:t>
            </a:r>
            <a:r>
              <a:rPr lang="es-CO" sz="2400" u="sng" dirty="0"/>
              <a:t>está relacionada con el control de los niveles de colesterol en sangre</a:t>
            </a:r>
            <a:r>
              <a:rPr lang="es-CO" sz="2400" dirty="0"/>
              <a:t>. Es también el licopeno el responsable de esta cualidad, </a:t>
            </a:r>
            <a:r>
              <a:rPr lang="es-CO" sz="2400" u="sng" dirty="0"/>
              <a:t>ya que impide la acumulación de grasa en las arterias.</a:t>
            </a:r>
            <a:r>
              <a:rPr lang="es-CO" sz="2400" dirty="0"/>
              <a:t> Esto facilita la circulación sanguínea, disminuyendo la presión arterial, y consecuentemente el riesgo de enfermedades cardiovasculares.</a:t>
            </a:r>
          </a:p>
          <a:p>
            <a:endParaRPr lang="es-CO" dirty="0"/>
          </a:p>
          <a:p>
            <a:endParaRPr lang="es-CO" dirty="0"/>
          </a:p>
        </p:txBody>
      </p:sp>
    </p:spTree>
    <p:extLst>
      <p:ext uri="{BB962C8B-B14F-4D97-AF65-F5344CB8AC3E}">
        <p14:creationId xmlns:p14="http://schemas.microsoft.com/office/powerpoint/2010/main" val="192260567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336704"/>
          </a:xfrm>
          <a:effectLst>
            <a:glow rad="228600">
              <a:schemeClr val="accent2">
                <a:satMod val="175000"/>
                <a:alpha val="40000"/>
              </a:schemeClr>
            </a:glow>
          </a:effectLst>
        </p:spPr>
        <p:style>
          <a:lnRef idx="2">
            <a:schemeClr val="accent2"/>
          </a:lnRef>
          <a:fillRef idx="1">
            <a:schemeClr val="lt1"/>
          </a:fillRef>
          <a:effectRef idx="0">
            <a:schemeClr val="accent2"/>
          </a:effectRef>
          <a:fontRef idx="minor">
            <a:schemeClr val="dk1"/>
          </a:fontRef>
        </p:style>
        <p:txBody>
          <a:bodyPr>
            <a:normAutofit fontScale="77500" lnSpcReduction="20000"/>
          </a:bodyPr>
          <a:lstStyle/>
          <a:p>
            <a:pPr marL="0" indent="0">
              <a:buNone/>
            </a:pPr>
            <a:r>
              <a:rPr lang="es-CO" dirty="0"/>
              <a:t>Destacar además su elevado contenido en Vitamina A, fundamental para mantener una piel saludable. Por otra parte, el consumo de tomate, protege de la acción de los rayos ultravioleta, y favorece el bronceado. Siguiendo con los beneficios del tomate sobre nuestra piel, señalar también su potente efecto regenerativo, además de refrescante, resultando muy eficaz su aplicación directa sobre quemaduras leves.</a:t>
            </a:r>
          </a:p>
          <a:p>
            <a:endParaRPr lang="es-CO" dirty="0"/>
          </a:p>
          <a:p>
            <a:pPr marL="0" indent="0">
              <a:buNone/>
            </a:pPr>
            <a:r>
              <a:rPr lang="es-CO" dirty="0"/>
              <a:t>Existen gran cantidad de frutas y verduras como la piña, sandía, o el apio entre otras muchas, con fuertes propiedades diuréticas. Este es otro interesante beneficio del tomate. Su consumo favorece la eliminación de toxinas e impurezas de nuestro organismo, evitando además la retención de líquidos.</a:t>
            </a:r>
          </a:p>
          <a:p>
            <a:endParaRPr lang="es-CO" dirty="0"/>
          </a:p>
          <a:p>
            <a:r>
              <a:rPr lang="es-CO" dirty="0"/>
              <a:t>Como vemos, son muchas las propiedades del tomate para la salud. Ahora compartimos otros usos para el jugo de tomate.</a:t>
            </a:r>
          </a:p>
        </p:txBody>
      </p:sp>
    </p:spTree>
    <p:extLst>
      <p:ext uri="{BB962C8B-B14F-4D97-AF65-F5344CB8AC3E}">
        <p14:creationId xmlns:p14="http://schemas.microsoft.com/office/powerpoint/2010/main" val="354856364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67544" y="1268760"/>
            <a:ext cx="8229600" cy="4248472"/>
          </a:xfrm>
        </p:spPr>
        <p:style>
          <a:lnRef idx="1">
            <a:schemeClr val="accent4"/>
          </a:lnRef>
          <a:fillRef idx="2">
            <a:schemeClr val="accent4"/>
          </a:fillRef>
          <a:effectRef idx="1">
            <a:schemeClr val="accent4"/>
          </a:effectRef>
          <a:fontRef idx="minor">
            <a:schemeClr val="dk1"/>
          </a:fontRef>
        </p:style>
        <p:txBody>
          <a:bodyPr>
            <a:normAutofit/>
          </a:bodyPr>
          <a:lstStyle/>
          <a:p>
            <a:r>
              <a:rPr lang="es-CO" dirty="0"/>
              <a:t>Nuestro super héroe de hoy es el jugo de tomate. Primero vamos a ver todas las vitaminas y minerales que contiene este jugo, incluyendo las mencionadas anteriormente. </a:t>
            </a:r>
            <a:r>
              <a:rPr lang="es-CO" dirty="0">
                <a:solidFill>
                  <a:srgbClr val="FF0000"/>
                </a:solidFill>
              </a:rPr>
              <a:t>Contiene vitamina A, vitamina B1, vitamina B2, vitamina B3, vitamina B5, vitamina B6, vitamina E, vitamina K, vitamina C, potasio, hierro, magnesio, fósforo, calcio y zinc.</a:t>
            </a:r>
          </a:p>
          <a:p>
            <a:endParaRPr lang="es-CO" dirty="0"/>
          </a:p>
          <a:p>
            <a:pPr marL="0" indent="0">
              <a:buNone/>
            </a:pPr>
            <a:endParaRPr lang="es-CO" dirty="0"/>
          </a:p>
        </p:txBody>
      </p:sp>
    </p:spTree>
    <p:extLst>
      <p:ext uri="{BB962C8B-B14F-4D97-AF65-F5344CB8AC3E}">
        <p14:creationId xmlns:p14="http://schemas.microsoft.com/office/powerpoint/2010/main" val="3563657178"/>
      </p:ext>
    </p:extLst>
  </p:cSld>
  <p:clrMapOvr>
    <a:masterClrMapping/>
  </p:clrMapOvr>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266</TotalTime>
  <Words>1583</Words>
  <Application>Microsoft Office PowerPoint</Application>
  <PresentationFormat>Presentación en pantalla (4:3)</PresentationFormat>
  <Paragraphs>97</Paragraphs>
  <Slides>15</Slides>
  <Notes>0</Notes>
  <HiddenSlides>0</HiddenSlides>
  <MMClips>0</MMClips>
  <ScaleCrop>false</ScaleCrop>
  <HeadingPairs>
    <vt:vector size="6" baseType="variant">
      <vt:variant>
        <vt:lpstr>Fuentes usadas</vt:lpstr>
      </vt:variant>
      <vt:variant>
        <vt:i4>2</vt:i4>
      </vt:variant>
      <vt:variant>
        <vt:lpstr>Tema</vt:lpstr>
      </vt:variant>
      <vt:variant>
        <vt:i4>1</vt:i4>
      </vt:variant>
      <vt:variant>
        <vt:lpstr>Títulos de diapositiva</vt:lpstr>
      </vt:variant>
      <vt:variant>
        <vt:i4>15</vt:i4>
      </vt:variant>
    </vt:vector>
  </HeadingPairs>
  <TitlesOfParts>
    <vt:vector size="18" baseType="lpstr">
      <vt:lpstr>Arial</vt:lpstr>
      <vt:lpstr>Calibri</vt:lpstr>
      <vt:lpstr>Tema de Office</vt:lpstr>
      <vt:lpstr>PROPIEDADES Y BENFICIOS DEL TOMATE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Vitaminas y minerales del tomate:</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PROPIEDADES Y BENFICIOS DEL TOMATE</dc:title>
  <dc:creator>TEMAS DE FE</dc:creator>
  <cp:lastModifiedBy>Usuario</cp:lastModifiedBy>
  <cp:revision>47</cp:revision>
  <dcterms:created xsi:type="dcterms:W3CDTF">2016-07-12T07:37:20Z</dcterms:created>
  <dcterms:modified xsi:type="dcterms:W3CDTF">2017-04-25T13:43:58Z</dcterms:modified>
</cp:coreProperties>
</file>